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7" r:id="rId6"/>
    <p:sldId id="266" r:id="rId7"/>
    <p:sldId id="270" r:id="rId8"/>
    <p:sldId id="268" r:id="rId9"/>
    <p:sldId id="263" r:id="rId10"/>
    <p:sldId id="269" r:id="rId11"/>
    <p:sldId id="264" r:id="rId12"/>
    <p:sldId id="274" r:id="rId13"/>
    <p:sldId id="281" r:id="rId14"/>
    <p:sldId id="277" r:id="rId15"/>
    <p:sldId id="271" r:id="rId16"/>
    <p:sldId id="276" r:id="rId17"/>
    <p:sldId id="278" r:id="rId18"/>
    <p:sldId id="279" r:id="rId19"/>
    <p:sldId id="280" r:id="rId20"/>
    <p:sldId id="272" r:id="rId21"/>
    <p:sldId id="282" r:id="rId22"/>
    <p:sldId id="284" r:id="rId23"/>
    <p:sldId id="285" r:id="rId24"/>
    <p:sldId id="283" r:id="rId25"/>
    <p:sldId id="286" r:id="rId26"/>
    <p:sldId id="287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TOPIC: </a:t>
            </a:r>
            <a:r>
              <a:rPr lang="en-US" sz="3200" b="1" dirty="0" smtClean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PREPARATION OF REAGENTS </a:t>
            </a:r>
            <a:r>
              <a:rPr lang="en-US" sz="3200" b="1" smtClean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FOOD </a:t>
            </a:r>
            <a:r>
              <a:rPr lang="en-US" sz="3200" b="1" dirty="0" smtClean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36576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Dr. K</a:t>
            </a:r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MAHMOODAH PARVEEN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PG &amp; RESEARCH DEPARTMENT OF CHEMISTRY 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JAMAL MOHAMED COLLEGE 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TRICHY-20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80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338"/>
    </mc:Choice>
    <mc:Fallback>
      <p:transition spd="slow" advTm="2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1" y="381000"/>
            <a:ext cx="8229600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458200" cy="58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40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942"/>
    </mc:Choice>
    <mc:Fallback>
      <p:transition spd="slow" advTm="2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1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545"/>
    </mc:Choice>
    <mc:Fallback>
      <p:transition spd="slow" advTm="2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Biuret Reagent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an aqueous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solution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of potassium sodium tartrate treated with cupric sulfate and sodium hydroxide. In the presence of peptide bonds (protein), this blue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solution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will change color to pink-purple.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BIURET SOLUTION FOR PROTEIN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16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463"/>
    </mc:Choice>
    <mc:Fallback>
      <p:transition spd="slow" advTm="1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1998"/>
            <a:ext cx="6781799" cy="54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08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85"/>
    </mc:Choice>
    <mc:Fallback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609600"/>
            <a:ext cx="7408333" cy="5715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"/>
              </a:rPr>
              <a:t>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biuret 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, also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known as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Piotrowski's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, is a chemical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used for detecting the presence of peptide </a:t>
            </a:r>
            <a:r>
              <a:rPr lang="en-US" sz="2800" dirty="0" smtClean="0">
                <a:solidFill>
                  <a:srgbClr val="222222"/>
                </a:solidFill>
                <a:latin typeface="arial"/>
              </a:rPr>
              <a:t>bonds.</a:t>
            </a:r>
          </a:p>
          <a:p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endParaRPr lang="en-US" sz="2800" dirty="0">
              <a:solidFill>
                <a:srgbClr val="222222"/>
              </a:solidFill>
              <a:latin typeface="arial"/>
            </a:endParaRPr>
          </a:p>
          <a:p>
            <a:r>
              <a:rPr lang="en-US" sz="2800" dirty="0" smtClean="0">
                <a:solidFill>
                  <a:srgbClr val="222222"/>
                </a:solidFill>
                <a:latin typeface="arial"/>
              </a:rPr>
              <a:t>The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named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so because it also gives a positive reaction to the peptide-like bonds in 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biuret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molecule</a:t>
            </a:r>
            <a:r>
              <a:rPr lang="en-US" sz="2800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pPr lvl="0">
              <a:buClr>
                <a:srgbClr val="31B6FD"/>
              </a:buClr>
            </a:pPr>
            <a:r>
              <a:rPr lang="en-US" sz="2800" dirty="0">
                <a:solidFill>
                  <a:srgbClr val="222222"/>
                </a:solidFill>
                <a:latin typeface="arial"/>
              </a:rPr>
              <a:t>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reagent used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in 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Biuret 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a solution of copper sulfate (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CuSO4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) and sodium hydroxide (NaOH). The NaOH is there to raise the pH of the solution to alkaline levels; the crucial component is the copper II ion (Cu2+) from 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CuSO4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.</a:t>
            </a:r>
            <a:endParaRPr lang="en-US" sz="2800" dirty="0">
              <a:solidFill>
                <a:srgbClr val="073E87"/>
              </a:solidFill>
            </a:endParaRPr>
          </a:p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84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583"/>
    </mc:Choice>
    <mc:Fallback>
      <p:transition spd="slow" advTm="3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0"/>
            <a:ext cx="7408333" cy="3505200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r>
              <a:rPr lang="en-US" sz="9600" dirty="0">
                <a:solidFill>
                  <a:srgbClr val="222222"/>
                </a:solidFill>
                <a:latin typeface="arial"/>
              </a:rPr>
              <a:t>Dissolve 1.5g copper (II) sulphate pentahydrate and 6g sodium potassium tartrate in 500ml </a:t>
            </a:r>
            <a:r>
              <a:rPr lang="en-US" sz="9600" b="1" dirty="0">
                <a:solidFill>
                  <a:srgbClr val="222222"/>
                </a:solidFill>
                <a:latin typeface="arial"/>
              </a:rPr>
              <a:t>water</a:t>
            </a:r>
            <a:r>
              <a:rPr lang="en-US" sz="9600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endParaRPr lang="en-US" sz="9600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sz="9600" dirty="0" smtClean="0">
                <a:solidFill>
                  <a:srgbClr val="222222"/>
                </a:solidFill>
                <a:latin typeface="arial"/>
              </a:rPr>
              <a:t> Add </a:t>
            </a:r>
            <a:r>
              <a:rPr lang="en-US" sz="9600" dirty="0">
                <a:solidFill>
                  <a:srgbClr val="222222"/>
                </a:solidFill>
                <a:latin typeface="arial"/>
              </a:rPr>
              <a:t>300ml 10% (w/v) NaOH and make the volume to 1 litre with </a:t>
            </a:r>
            <a:r>
              <a:rPr lang="en-US" sz="9600" b="1" dirty="0">
                <a:solidFill>
                  <a:srgbClr val="222222"/>
                </a:solidFill>
                <a:latin typeface="arial"/>
              </a:rPr>
              <a:t>water</a:t>
            </a:r>
            <a:r>
              <a:rPr lang="en-US" sz="9600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endParaRPr lang="en-US" sz="9600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sz="9600" dirty="0">
                <a:solidFill>
                  <a:srgbClr val="222222"/>
                </a:solidFill>
                <a:latin typeface="arial"/>
              </a:rPr>
              <a:t>The </a:t>
            </a:r>
            <a:r>
              <a:rPr lang="en-US" sz="9600" b="1" dirty="0">
                <a:solidFill>
                  <a:srgbClr val="222222"/>
                </a:solidFill>
                <a:latin typeface="arial"/>
              </a:rPr>
              <a:t>Biuret reagent</a:t>
            </a:r>
            <a:r>
              <a:rPr lang="en-US" sz="9600" dirty="0">
                <a:solidFill>
                  <a:srgbClr val="222222"/>
                </a:solidFill>
                <a:latin typeface="arial"/>
              </a:rPr>
              <a:t> is </a:t>
            </a:r>
            <a:r>
              <a:rPr lang="en-US" sz="9600" b="1" dirty="0">
                <a:solidFill>
                  <a:srgbClr val="222222"/>
                </a:solidFill>
                <a:latin typeface="arial"/>
              </a:rPr>
              <a:t>made</a:t>
            </a:r>
            <a:r>
              <a:rPr lang="en-US" sz="9600" dirty="0">
                <a:solidFill>
                  <a:srgbClr val="222222"/>
                </a:solidFill>
                <a:latin typeface="arial"/>
              </a:rPr>
              <a:t> of sodium hydroxide (NaOH) and hydrated copper(II) sulfate, together with potassium sodium tartrate, the latter of which is added to chelate and thus stabilize the cupric ions.</a:t>
            </a:r>
            <a:endParaRPr lang="en-US" sz="9600" dirty="0" smtClean="0">
              <a:solidFill>
                <a:srgbClr val="222222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en-US" sz="3600" b="1" dirty="0">
                <a:solidFill>
                  <a:srgbClr val="222222"/>
                </a:solidFill>
                <a:latin typeface="arial"/>
                <a:ea typeface="+mn-ea"/>
                <a:cs typeface="+mn-cs"/>
              </a:rPr>
              <a:t>Preparation of the Biuret reagent</a:t>
            </a:r>
            <a:br>
              <a:rPr lang="en-US" sz="3600" b="1" dirty="0">
                <a:solidFill>
                  <a:srgbClr val="222222"/>
                </a:solidFill>
                <a:latin typeface="arial"/>
                <a:ea typeface="+mn-ea"/>
                <a:cs typeface="+mn-cs"/>
              </a:rPr>
            </a:br>
            <a:endParaRPr lang="en-US" sz="36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54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799"/>
    </mc:Choice>
    <mc:Fallback>
      <p:transition spd="slow" advTm="3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2362200"/>
            <a:ext cx="7408333" cy="345069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"/>
              </a:rPr>
              <a:t>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biuret method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based on the fact that proteins (and, as a rule, all substances containing two or more peptidic bonds) react with copper to form a colored complex whose absorption (λ</a:t>
            </a:r>
            <a:r>
              <a:rPr lang="en-US" sz="2800" baseline="-25000" dirty="0">
                <a:solidFill>
                  <a:srgbClr val="222222"/>
                </a:solidFill>
                <a:latin typeface="arial"/>
              </a:rPr>
              <a:t>max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= 454 nm), in the presence of excess copper, is proportional to the amount of protein present.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PRINCIPLE OF BIURET SOLUTION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48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901"/>
    </mc:Choice>
    <mc:Fallback>
      <p:transition spd="slow" advTm="2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16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145"/>
    </mc:Choice>
    <mc:Fallback>
      <p:transition spd="slow" advTm="2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4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40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24"/>
    </mc:Choice>
    <mc:Fallback>
      <p:transition spd="slow" advTm="2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487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13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930"/>
    </mc:Choice>
    <mc:Fallback>
      <p:transition spd="slow" advTm="1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133600"/>
            <a:ext cx="7408333" cy="345069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Food analysis</a:t>
            </a:r>
            <a:r>
              <a:rPr lang="en-US" sz="3600" dirty="0">
                <a:solidFill>
                  <a:schemeClr val="tx1"/>
                </a:solidFill>
              </a:rPr>
              <a:t> is the discipline dealing with the development, application and study of analytical procedures for characterizing the properties of </a:t>
            </a:r>
            <a:r>
              <a:rPr lang="en-US" sz="3600" b="1" dirty="0">
                <a:solidFill>
                  <a:schemeClr val="tx1"/>
                </a:solidFill>
              </a:rPr>
              <a:t>foods</a:t>
            </a:r>
            <a:r>
              <a:rPr lang="en-US" sz="3600" dirty="0">
                <a:solidFill>
                  <a:schemeClr val="tx1"/>
                </a:solidFill>
              </a:rPr>
              <a:t> and their constituents.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FOOD ANALYSIS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75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152"/>
    </mc:Choice>
    <mc:Fallback>
      <p:transition spd="slow" advTm="1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222222"/>
                </a:solidFill>
                <a:latin typeface="arial"/>
              </a:rPr>
              <a:t>Biuret solution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 is </a:t>
            </a:r>
            <a:r>
              <a:rPr lang="en-US" sz="3200" b="1" dirty="0">
                <a:solidFill>
                  <a:srgbClr val="222222"/>
                </a:solidFill>
                <a:latin typeface="arial"/>
              </a:rPr>
              <a:t>used to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 identify the presence of protein. </a:t>
            </a:r>
            <a:r>
              <a:rPr lang="en-US" sz="3200" b="1" dirty="0">
                <a:solidFill>
                  <a:srgbClr val="222222"/>
                </a:solidFill>
                <a:latin typeface="arial"/>
              </a:rPr>
              <a:t>Biuret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 reagent is a blue </a:t>
            </a:r>
            <a:r>
              <a:rPr lang="en-US" sz="3200" b="1" dirty="0">
                <a:solidFill>
                  <a:srgbClr val="222222"/>
                </a:solidFill>
                <a:latin typeface="arial"/>
              </a:rPr>
              <a:t>solution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 that, when it reacts with protein, will change color to pink-purple.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BIURET SOLUTION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336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568"/>
    </mc:Choice>
    <mc:Fallback>
      <p:transition spd="slow" advTm="1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8800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Sudan III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a red fat-soluble dye that is utilized in the identification of the presence of lipids, triglycerides and lipoproteins</a:t>
            </a:r>
            <a:r>
              <a:rPr lang="en-US" sz="2800" dirty="0" smtClean="0">
                <a:solidFill>
                  <a:srgbClr val="222222"/>
                </a:solidFill>
                <a:latin typeface="arial"/>
              </a:rPr>
              <a:t>. </a:t>
            </a:r>
          </a:p>
          <a:p>
            <a:endParaRPr lang="en-US" sz="2800" dirty="0">
              <a:solidFill>
                <a:srgbClr val="222222"/>
              </a:solidFill>
              <a:latin typeface="arial"/>
            </a:endParaRPr>
          </a:p>
          <a:p>
            <a:r>
              <a:rPr lang="en-US" sz="2800" dirty="0" smtClean="0">
                <a:solidFill>
                  <a:srgbClr val="222222"/>
                </a:solidFill>
                <a:latin typeface="arial"/>
              </a:rPr>
              <a:t>This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conducted to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for the presence of lipids in a solution. An emulsion is the formation of the solution as a lipid is dissolved in alcohol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Sudan III stain for fat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38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42"/>
    </mc:Choice>
    <mc:Fallback>
      <p:transition spd="slow" advTm="2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400799" cy="58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85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92"/>
    </mc:Choice>
    <mc:Fallback>
      <p:transition spd="slow" advTm="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Prepare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a saturated stock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solution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of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Sudan III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in 99% isopropanol. </a:t>
            </a:r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endParaRPr lang="en-US" sz="2800" dirty="0">
              <a:solidFill>
                <a:srgbClr val="222222"/>
              </a:solidFill>
              <a:latin typeface="arial"/>
            </a:endParaRPr>
          </a:p>
          <a:p>
            <a:r>
              <a:rPr lang="en-US" sz="2800" dirty="0" smtClean="0">
                <a:solidFill>
                  <a:srgbClr val="222222"/>
                </a:solidFill>
                <a:latin typeface="arial"/>
              </a:rPr>
              <a:t>Dilute 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6 ml of the stock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solution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with 4 ml of water. Incubate for 5-10 minutes and then filter 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solution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</a:t>
            </a:r>
            <a:r>
              <a:rPr lang="en-US" dirty="0"/>
              <a:t>o</a:t>
            </a:r>
            <a:r>
              <a:rPr lang="en-US" dirty="0" smtClean="0"/>
              <a:t>f Sudan III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57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196"/>
    </mc:Choice>
    <mc:Fallback>
      <p:transition spd="slow" advTm="1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87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441"/>
    </mc:Choice>
    <mc:Fallback>
      <p:transition spd="slow" advTm="2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43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68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568"/>
    </mc:Choice>
    <mc:Fallback>
      <p:transition spd="slow" advTm="1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600200"/>
            <a:ext cx="7408333" cy="45259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Sudan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stain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test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often used to determine the level of fecal fat to diagnose steatorrhea</a:t>
            </a:r>
            <a:r>
              <a:rPr lang="en-US" sz="2800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sz="2800" dirty="0">
                <a:solidFill>
                  <a:srgbClr val="222222"/>
                </a:solidFill>
                <a:latin typeface="arial"/>
              </a:rPr>
              <a:t>the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Sudan </a:t>
            </a:r>
            <a:r>
              <a:rPr lang="en-US" sz="2800" b="1" dirty="0" smtClean="0">
                <a:solidFill>
                  <a:srgbClr val="222222"/>
                </a:solidFill>
                <a:latin typeface="arial"/>
              </a:rPr>
              <a:t>III</a:t>
            </a:r>
            <a:r>
              <a:rPr lang="en-US" sz="2800" dirty="0" smtClean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test is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used to detect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the hydrocarbon chains of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lipids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.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Sudan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is a red, non-polar, dye that forms hydrophobic interactions with the hydrocarbon chains of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lipids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.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Sudan III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22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450"/>
    </mc:Choice>
    <mc:Fallback>
      <p:transition spd="slow" advTm="2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4800" b="1" dirty="0" smtClean="0"/>
          </a:p>
          <a:p>
            <a:pPr algn="ctr">
              <a:buNone/>
            </a:pPr>
            <a:r>
              <a:rPr lang="en-US" sz="4800" b="1" dirty="0" smtClean="0">
                <a:solidFill>
                  <a:srgbClr val="7030A0"/>
                </a:solidFill>
                <a:latin typeface="Arial Black" pitchFamily="34" charset="0"/>
              </a:rPr>
              <a:t>THANK  YOU !</a:t>
            </a:r>
            <a:endParaRPr lang="en-US" sz="4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57"/>
    </mc:Choice>
    <mc:Fallback>
      <p:transition spd="slow" advTm="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685800"/>
            <a:ext cx="7408333" cy="544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FOOD ANALYSIS</a:t>
            </a:r>
            <a:r>
              <a:rPr lang="en-US" sz="3600" dirty="0"/>
              <a:t> </a:t>
            </a:r>
            <a:endParaRPr lang="en-US" sz="3600" dirty="0" smtClean="0"/>
          </a:p>
          <a:p>
            <a:r>
              <a:rPr lang="en-US" sz="3600" b="1" dirty="0" smtClean="0">
                <a:solidFill>
                  <a:schemeClr val="tx1"/>
                </a:solidFill>
              </a:rPr>
              <a:t>Food </a:t>
            </a:r>
            <a:r>
              <a:rPr lang="en-US" sz="3600" b="1" dirty="0">
                <a:solidFill>
                  <a:schemeClr val="tx1"/>
                </a:solidFill>
              </a:rPr>
              <a:t>analysis</a:t>
            </a:r>
            <a:r>
              <a:rPr lang="en-US" sz="3600" dirty="0">
                <a:solidFill>
                  <a:schemeClr val="tx1"/>
                </a:solidFill>
              </a:rPr>
              <a:t> is a very </a:t>
            </a:r>
            <a:r>
              <a:rPr lang="en-US" sz="3600" b="1" dirty="0">
                <a:solidFill>
                  <a:schemeClr val="tx1"/>
                </a:solidFill>
              </a:rPr>
              <a:t>important</a:t>
            </a:r>
            <a:r>
              <a:rPr lang="en-US" sz="3600" dirty="0">
                <a:solidFill>
                  <a:schemeClr val="tx1"/>
                </a:solidFill>
              </a:rPr>
              <a:t> branch of analytical chemistry, able to provide information about chemical composition, processing, quality control (QC) and contamination of foodstuffs, ensuring compliance with </a:t>
            </a:r>
            <a:r>
              <a:rPr lang="en-US" sz="3600" b="1" dirty="0">
                <a:solidFill>
                  <a:schemeClr val="tx1"/>
                </a:solidFill>
              </a:rPr>
              <a:t>food</a:t>
            </a:r>
            <a:r>
              <a:rPr lang="en-US" sz="3600" dirty="0">
                <a:solidFill>
                  <a:schemeClr val="tx1"/>
                </a:solidFill>
              </a:rPr>
              <a:t> and trade laws.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56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47"/>
    </mc:Choice>
    <mc:Fallback>
      <p:transition spd="slow" advTm="1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7163"/>
            <a:ext cx="7620000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52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353"/>
    </mc:Choice>
    <mc:Fallback>
      <p:transition spd="slow" advTm="1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05000"/>
            <a:ext cx="7408333" cy="4221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OF REAGENTS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96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35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55"/>
    </mc:Choice>
    <mc:Fallback>
      <p:transition spd="slow" advTm="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BENEDICT’S REAGENTS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6781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52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47"/>
    </mc:Choice>
    <mc:Fallback>
      <p:transition spd="slow" advTm="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381000"/>
            <a:ext cx="7408333" cy="57451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600" b="1" dirty="0">
                <a:solidFill>
                  <a:schemeClr val="tx1"/>
                </a:solidFill>
                <a:latin typeface="arial"/>
              </a:rPr>
              <a:t>Benedict's reagent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 (often called </a:t>
            </a:r>
            <a:r>
              <a:rPr lang="en-US" sz="3600" b="1" dirty="0">
                <a:solidFill>
                  <a:schemeClr val="tx1"/>
                </a:solidFill>
                <a:latin typeface="arial"/>
              </a:rPr>
              <a:t>Benedict's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 qualitative </a:t>
            </a:r>
            <a:r>
              <a:rPr lang="en-US" sz="3600" b="1" dirty="0">
                <a:solidFill>
                  <a:schemeClr val="tx1"/>
                </a:solidFill>
                <a:latin typeface="arial"/>
              </a:rPr>
              <a:t>solution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 or </a:t>
            </a:r>
            <a:r>
              <a:rPr lang="en-US" sz="3600" b="1" dirty="0">
                <a:solidFill>
                  <a:schemeClr val="tx1"/>
                </a:solidFill>
                <a:latin typeface="arial"/>
              </a:rPr>
              <a:t>Benedict's solution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) is a chemical </a:t>
            </a:r>
            <a:r>
              <a:rPr lang="en-US" sz="3600" b="1" dirty="0">
                <a:solidFill>
                  <a:schemeClr val="tx1"/>
                </a:solidFill>
                <a:latin typeface="arial"/>
              </a:rPr>
              <a:t>reagent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 and complex mixture of sodium carbonate, sodium citrate and copper(II) sulfate pentahydrate. </a:t>
            </a:r>
            <a:endParaRPr lang="en-US" sz="3600" dirty="0" smtClean="0">
              <a:solidFill>
                <a:schemeClr val="tx1"/>
              </a:solidFill>
              <a:latin typeface="arial"/>
            </a:endParaRPr>
          </a:p>
          <a:p>
            <a:pPr marL="0" indent="0" algn="just">
              <a:buNone/>
            </a:pPr>
            <a:endParaRPr lang="en-US" sz="3600" dirty="0">
              <a:solidFill>
                <a:schemeClr val="tx1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3600" dirty="0" smtClean="0">
                <a:solidFill>
                  <a:schemeClr val="tx1"/>
                </a:solidFill>
                <a:latin typeface="arial"/>
              </a:rPr>
              <a:t>It 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is often used in place of Fehling's </a:t>
            </a:r>
            <a:r>
              <a:rPr lang="en-US" sz="3600" b="1" dirty="0">
                <a:solidFill>
                  <a:schemeClr val="tx1"/>
                </a:solidFill>
                <a:latin typeface="arial"/>
              </a:rPr>
              <a:t>solution</a:t>
            </a:r>
            <a:r>
              <a:rPr lang="en-US" sz="3600" dirty="0">
                <a:solidFill>
                  <a:schemeClr val="tx1"/>
                </a:solidFill>
                <a:latin typeface="arial"/>
              </a:rPr>
              <a:t> to detect the presence of reducing sugars</a:t>
            </a:r>
            <a:r>
              <a:rPr lang="en-US" dirty="0">
                <a:solidFill>
                  <a:schemeClr val="tx1"/>
                </a:solidFill>
                <a:latin typeface="arial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7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165"/>
    </mc:Choice>
    <mc:Fallback>
      <p:transition spd="slow" advTm="1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457200"/>
            <a:ext cx="7408333" cy="5668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222222"/>
                </a:solidFill>
                <a:latin typeface="arial"/>
              </a:rPr>
              <a:t>Preparation of Benedict's </a:t>
            </a:r>
            <a:r>
              <a:rPr lang="en-US" sz="3600" b="1" dirty="0" smtClean="0">
                <a:solidFill>
                  <a:srgbClr val="222222"/>
                </a:solidFill>
                <a:latin typeface="arial"/>
              </a:rPr>
              <a:t>Reagent</a:t>
            </a:r>
          </a:p>
          <a:p>
            <a:endParaRPr lang="en-US" b="1" dirty="0">
              <a:solidFill>
                <a:srgbClr val="222222"/>
              </a:solidFill>
              <a:latin typeface="arial"/>
            </a:endParaRPr>
          </a:p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222222"/>
                </a:solidFill>
                <a:latin typeface="arial"/>
              </a:rPr>
              <a:t>One litre of </a:t>
            </a:r>
            <a:r>
              <a:rPr lang="en-US" sz="3200" b="1" dirty="0">
                <a:solidFill>
                  <a:srgbClr val="222222"/>
                </a:solidFill>
                <a:latin typeface="arial"/>
              </a:rPr>
              <a:t>Benedict's reagent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 can be </a:t>
            </a:r>
            <a:r>
              <a:rPr lang="en-US" sz="3200" b="1" dirty="0">
                <a:solidFill>
                  <a:srgbClr val="222222"/>
                </a:solidFill>
                <a:latin typeface="arial"/>
              </a:rPr>
              <a:t>prepared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 by mixing 17.3 grams of copper sulfate pentahydrate (CuSO</a:t>
            </a:r>
            <a:r>
              <a:rPr lang="en-US" sz="3200" baseline="-25000" dirty="0">
                <a:solidFill>
                  <a:srgbClr val="222222"/>
                </a:solidFill>
                <a:latin typeface="arial"/>
              </a:rPr>
              <a:t>4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. 5H</a:t>
            </a:r>
            <a:r>
              <a:rPr lang="en-US" sz="3200" baseline="-25000" dirty="0">
                <a:solidFill>
                  <a:srgbClr val="222222"/>
                </a:solidFill>
                <a:latin typeface="arial"/>
              </a:rPr>
              <a:t>2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O), 100 grams of sodium carbonate (Na</a:t>
            </a:r>
            <a:r>
              <a:rPr lang="en-US" sz="3200" baseline="-25000" dirty="0">
                <a:solidFill>
                  <a:srgbClr val="222222"/>
                </a:solidFill>
                <a:latin typeface="arial"/>
              </a:rPr>
              <a:t>2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CO</a:t>
            </a:r>
            <a:r>
              <a:rPr lang="en-US" sz="3200" baseline="-25000" dirty="0">
                <a:solidFill>
                  <a:srgbClr val="222222"/>
                </a:solidFill>
                <a:latin typeface="arial"/>
              </a:rPr>
              <a:t>3</a:t>
            </a:r>
            <a:r>
              <a:rPr lang="en-US" sz="3200" dirty="0">
                <a:solidFill>
                  <a:srgbClr val="222222"/>
                </a:solidFill>
                <a:latin typeface="arial"/>
              </a:rPr>
              <a:t>), and 173 grams of sodium citrate in distilled water (required quantity).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55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488"/>
    </mc:Choice>
    <mc:Fallback>
      <p:transition spd="slow" advTm="1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609600"/>
            <a:ext cx="7408333" cy="5516563"/>
          </a:xfrm>
        </p:spPr>
        <p:txBody>
          <a:bodyPr/>
          <a:lstStyle/>
          <a:p>
            <a:r>
              <a:rPr lang="en-US" sz="3600" b="1" dirty="0">
                <a:solidFill>
                  <a:srgbClr val="222222"/>
                </a:solidFill>
                <a:latin typeface="arial"/>
              </a:rPr>
              <a:t>Principle of Benedict's </a:t>
            </a:r>
            <a:r>
              <a:rPr lang="en-US" sz="3600" b="1" dirty="0" smtClean="0">
                <a:solidFill>
                  <a:srgbClr val="222222"/>
                </a:solidFill>
                <a:latin typeface="arial"/>
              </a:rPr>
              <a:t>Test</a:t>
            </a:r>
          </a:p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222222"/>
                </a:solidFill>
                <a:latin typeface="arial"/>
              </a:rPr>
              <a:t>When Benedict's reagent solution and reducing sugars are heated together, the solution changes its color to orange-red/ brick red precipitate. The red-colored cuprous oxide is insoluble in water and hence, separate out from the solution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0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726"/>
    </mc:Choice>
    <mc:Fallback>
      <p:transition spd="slow" advTm="17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754</TotalTime>
  <Words>119</Words>
  <Application>Microsoft Office PowerPoint</Application>
  <PresentationFormat>On-screen Show (4:3)</PresentationFormat>
  <Paragraphs>56</Paragraphs>
  <Slides>27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Waveform</vt:lpstr>
      <vt:lpstr>TOPIC: PREPARATION OF REAGENTS FOR FOOD ANALYSIS</vt:lpstr>
      <vt:lpstr> FOOD ANALYSIS</vt:lpstr>
      <vt:lpstr>Slide 3</vt:lpstr>
      <vt:lpstr>Slide 4</vt:lpstr>
      <vt:lpstr>PREPARATION OF REAGENTS</vt:lpstr>
      <vt:lpstr>BENEDICT’S REAGENTS</vt:lpstr>
      <vt:lpstr>Slide 7</vt:lpstr>
      <vt:lpstr>Slide 8</vt:lpstr>
      <vt:lpstr>Slide 9</vt:lpstr>
      <vt:lpstr>Slide 10</vt:lpstr>
      <vt:lpstr>Slide 11</vt:lpstr>
      <vt:lpstr>BIURET SOLUTION FOR PROTEIN</vt:lpstr>
      <vt:lpstr>Slide 13</vt:lpstr>
      <vt:lpstr>Slide 14</vt:lpstr>
      <vt:lpstr>Preparation of the Biuret reagent </vt:lpstr>
      <vt:lpstr> PRINCIPLE OF BIURET SOLUTION</vt:lpstr>
      <vt:lpstr>Slide 17</vt:lpstr>
      <vt:lpstr>Slide 18</vt:lpstr>
      <vt:lpstr>Slide 19</vt:lpstr>
      <vt:lpstr>USES OF BIURET SOLUTION</vt:lpstr>
      <vt:lpstr>Sudan III stain for fat</vt:lpstr>
      <vt:lpstr>Slide 22</vt:lpstr>
      <vt:lpstr>Preparation of Sudan III</vt:lpstr>
      <vt:lpstr>Slide 24</vt:lpstr>
      <vt:lpstr>Slide 25</vt:lpstr>
      <vt:lpstr>Uses of Sudan III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TOPIC: PREPAR</dc:title>
  <dc:creator>windows 8.1</dc:creator>
  <cp:lastModifiedBy>DELL</cp:lastModifiedBy>
  <cp:revision>63</cp:revision>
  <dcterms:created xsi:type="dcterms:W3CDTF">2006-08-16T00:00:00Z</dcterms:created>
  <dcterms:modified xsi:type="dcterms:W3CDTF">2023-04-12T08:37:48Z</dcterms:modified>
</cp:coreProperties>
</file>